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5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0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32" r:id="rId28"/>
    <p:sldId id="3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/>
    <p:restoredTop sz="94708"/>
  </p:normalViewPr>
  <p:slideViewPr>
    <p:cSldViewPr snapToGrid="0" snapToObjects="1">
      <p:cViewPr varScale="1">
        <p:scale>
          <a:sx n="74" d="100"/>
          <a:sy n="74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8944D2-85A8-F045-8F53-94833E178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ACDD9-2E76-7F4C-9894-F5A361650E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D7DBA-A37D-9148-823A-79F5C31C29DE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94EA2-2ABA-2C4D-AFEB-CB0A4FFBA2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9A6E5-C4E6-F640-94F1-1AA46E20C3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67B44-3C96-CD41-8E29-4DB374EB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8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0B4A8-9587-0449-A698-05874AE3DD4E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563E5-CBBA-244B-AB50-B1DAA491C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27B3-685B-794E-AAD1-CFB6BC5D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C87D5-AD67-6745-AA87-42DBA11B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8FD5C-B0CA-F842-BB00-EC080CEC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91C787-C808-024D-AAB0-A27CDF35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5305" y="6356348"/>
            <a:ext cx="6398495" cy="365125"/>
          </a:xfrm>
        </p:spPr>
        <p:txBody>
          <a:bodyPr/>
          <a:lstStyle/>
          <a:p>
            <a:r>
              <a:rPr lang="en-US"/>
              <a:t>TEST - Windsurfing &amp; Kiteboad Racing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+ no title definition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3" y="2965758"/>
            <a:ext cx="4529286" cy="3268355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900"/>
            </a:lvl1pPr>
            <a:lvl2pPr marL="457200" indent="0">
              <a:lnSpc>
                <a:spcPct val="100000"/>
              </a:lnSpc>
              <a:buNone/>
              <a:defRPr sz="1900"/>
            </a:lvl2pPr>
            <a:lvl3pPr marL="914400" indent="0">
              <a:lnSpc>
                <a:spcPct val="100000"/>
              </a:lnSpc>
              <a:buNone/>
              <a:defRPr sz="1900"/>
            </a:lvl3pPr>
            <a:lvl4pPr marL="1371600" indent="0">
              <a:lnSpc>
                <a:spcPct val="100000"/>
              </a:lnSpc>
              <a:buNone/>
              <a:defRPr sz="1900"/>
            </a:lvl4pPr>
            <a:lvl5pPr marL="1828800" indent="0">
              <a:lnSpc>
                <a:spcPct val="100000"/>
              </a:lnSpc>
              <a:buNone/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61DA3-D837-5B4D-8DFD-5595907BA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1406525"/>
            <a:ext cx="8653462" cy="576263"/>
          </a:xfrm>
        </p:spPr>
        <p:txBody>
          <a:bodyPr anchor="t"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 marL="457200" indent="0">
              <a:buNone/>
              <a:defRPr b="1">
                <a:solidFill>
                  <a:schemeClr val="accent5"/>
                </a:solidFill>
              </a:defRPr>
            </a:lvl2pPr>
            <a:lvl3pPr marL="914400" indent="0">
              <a:buNone/>
              <a:defRPr b="1">
                <a:solidFill>
                  <a:schemeClr val="accent5"/>
                </a:solidFill>
              </a:defRPr>
            </a:lvl3pPr>
            <a:lvl4pPr marL="1371600" indent="0">
              <a:buNone/>
              <a:defRPr b="1">
                <a:solidFill>
                  <a:schemeClr val="accent5"/>
                </a:solidFill>
              </a:defRPr>
            </a:lvl4pPr>
            <a:lvl5pPr marL="1828800" indent="0">
              <a:buNone/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24CF489-B672-ED45-B663-DF8A684F37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1080" y="2965758"/>
            <a:ext cx="3868995" cy="32683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4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s + definition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3" y="3679887"/>
            <a:ext cx="4529286" cy="255422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900"/>
            </a:lvl1pPr>
            <a:lvl2pPr marL="457200" indent="0">
              <a:lnSpc>
                <a:spcPct val="100000"/>
              </a:lnSpc>
              <a:buNone/>
              <a:defRPr sz="1900"/>
            </a:lvl2pPr>
            <a:lvl3pPr marL="914400" indent="0">
              <a:lnSpc>
                <a:spcPct val="100000"/>
              </a:lnSpc>
              <a:buNone/>
              <a:defRPr sz="1900"/>
            </a:lvl3pPr>
            <a:lvl4pPr marL="1371600" indent="0">
              <a:lnSpc>
                <a:spcPct val="100000"/>
              </a:lnSpc>
              <a:buNone/>
              <a:defRPr sz="1900"/>
            </a:lvl4pPr>
            <a:lvl5pPr marL="1828800" indent="0">
              <a:lnSpc>
                <a:spcPct val="100000"/>
              </a:lnSpc>
              <a:buNone/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A1EB96-5F60-A943-977F-61863D22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51" y="2954400"/>
            <a:ext cx="4529248" cy="725487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24CF489-B672-ED45-B663-DF8A684F37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1080" y="2965758"/>
            <a:ext cx="3868995" cy="32683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itles + definition 2 imag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A1EB96-5F60-A943-977F-61863D22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50" y="2240703"/>
            <a:ext cx="4500894" cy="725487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61DA3-D837-5B4D-8DFD-5595907BA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1406525"/>
            <a:ext cx="8653462" cy="576263"/>
          </a:xfrm>
        </p:spPr>
        <p:txBody>
          <a:bodyPr anchor="t"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 marL="457200" indent="0">
              <a:buNone/>
              <a:defRPr b="1">
                <a:solidFill>
                  <a:schemeClr val="accent5"/>
                </a:solidFill>
              </a:defRPr>
            </a:lvl2pPr>
            <a:lvl3pPr marL="914400" indent="0">
              <a:buNone/>
              <a:defRPr b="1">
                <a:solidFill>
                  <a:schemeClr val="accent5"/>
                </a:solidFill>
              </a:defRPr>
            </a:lvl3pPr>
            <a:lvl4pPr marL="1371600" indent="0">
              <a:buNone/>
              <a:defRPr b="1">
                <a:solidFill>
                  <a:schemeClr val="accent5"/>
                </a:solidFill>
              </a:defRPr>
            </a:lvl4pPr>
            <a:lvl5pPr marL="1828800" indent="0">
              <a:buNone/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24CF489-B672-ED45-B663-DF8A684F37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1079" y="4337791"/>
            <a:ext cx="3868995" cy="1896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CDEBDC4-8436-6740-9CFB-CB053FE23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0962" y="2250376"/>
            <a:ext cx="3868995" cy="18963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329053F-3BE0-984C-B1D8-68DC2B45A88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6612" y="2966190"/>
            <a:ext cx="4500932" cy="326835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900"/>
            </a:lvl1pPr>
            <a:lvl2pPr marL="457200" indent="0">
              <a:lnSpc>
                <a:spcPct val="100000"/>
              </a:lnSpc>
              <a:buNone/>
              <a:defRPr sz="1900"/>
            </a:lvl2pPr>
            <a:lvl3pPr marL="914400" indent="0">
              <a:lnSpc>
                <a:spcPct val="100000"/>
              </a:lnSpc>
              <a:buNone/>
              <a:defRPr sz="1900"/>
            </a:lvl3pPr>
            <a:lvl4pPr marL="1371600" indent="0">
              <a:lnSpc>
                <a:spcPct val="100000"/>
              </a:lnSpc>
              <a:buNone/>
              <a:defRPr sz="1900"/>
            </a:lvl4pPr>
            <a:lvl5pPr marL="1828800" indent="0">
              <a:lnSpc>
                <a:spcPct val="100000"/>
              </a:lnSpc>
              <a:buNone/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7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61DA3-D837-5B4D-8DFD-5595907BA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1406525"/>
            <a:ext cx="8653462" cy="576263"/>
          </a:xfrm>
        </p:spPr>
        <p:txBody>
          <a:bodyPr anchor="t"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 marL="457200" indent="0">
              <a:buNone/>
              <a:defRPr b="1">
                <a:solidFill>
                  <a:schemeClr val="accent5"/>
                </a:solidFill>
              </a:defRPr>
            </a:lvl2pPr>
            <a:lvl3pPr marL="914400" indent="0">
              <a:buNone/>
              <a:defRPr b="1">
                <a:solidFill>
                  <a:schemeClr val="accent5"/>
                </a:solidFill>
              </a:defRPr>
            </a:lvl3pPr>
            <a:lvl4pPr marL="1371600" indent="0">
              <a:buNone/>
              <a:defRPr b="1">
                <a:solidFill>
                  <a:schemeClr val="accent5"/>
                </a:solidFill>
              </a:defRPr>
            </a:lvl4pPr>
            <a:lvl5pPr marL="1828800" indent="0">
              <a:buNone/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4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LS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B9AC5-1052-F949-AE98-722AF833E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41582"/>
            <a:ext cx="8653347" cy="11666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9084" y="3568930"/>
            <a:ext cx="6430874" cy="26656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  <a:lvl2pPr>
              <a:lnSpc>
                <a:spcPct val="100000"/>
              </a:lnSpc>
              <a:defRPr sz="1900"/>
            </a:lvl2pPr>
            <a:lvl3pPr>
              <a:lnSpc>
                <a:spcPct val="100000"/>
              </a:lnSpc>
              <a:defRPr sz="1900"/>
            </a:lvl3pPr>
            <a:lvl4pPr>
              <a:lnSpc>
                <a:spcPct val="100000"/>
              </a:lnSpc>
              <a:defRPr sz="1900"/>
            </a:lvl4pPr>
            <a:lvl5pPr>
              <a:lnSpc>
                <a:spcPct val="100000"/>
              </a:lnSpc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51758" cy="11764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A1EB96-5F60-A943-977F-61863D22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112" y="2843213"/>
            <a:ext cx="6430845" cy="725487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37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17B6-B1FA-A94F-A336-469CA8FC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8664276" cy="1166670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B9AC5-1052-F949-AE98-722AF833E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41582"/>
            <a:ext cx="8661659" cy="11666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9084" y="3568930"/>
            <a:ext cx="6439186" cy="26656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  <a:lvl2pPr>
              <a:lnSpc>
                <a:spcPct val="100000"/>
              </a:lnSpc>
              <a:defRPr sz="1900"/>
            </a:lvl2pPr>
            <a:lvl3pPr>
              <a:lnSpc>
                <a:spcPct val="100000"/>
              </a:lnSpc>
              <a:defRPr sz="1900"/>
            </a:lvl3pPr>
            <a:lvl4pPr>
              <a:lnSpc>
                <a:spcPct val="100000"/>
              </a:lnSpc>
              <a:defRPr sz="1900"/>
            </a:lvl4pPr>
            <a:lvl5pPr>
              <a:lnSpc>
                <a:spcPct val="100000"/>
              </a:lnSpc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18" y="6298158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00A7DBF-5519-ED47-AE49-0F1F2BEB3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112" y="2843213"/>
            <a:ext cx="6430845" cy="725487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65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27B3-685B-794E-AAD1-CFB6BC5D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C87D5-AD67-6745-AA87-42DBA11B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8FD5C-B0CA-F842-BB00-EC080CEC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91C787-C808-024D-AAB0-A27CDF35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5305" y="6356348"/>
            <a:ext cx="6398495" cy="365125"/>
          </a:xfrm>
        </p:spPr>
        <p:txBody>
          <a:bodyPr/>
          <a:lstStyle/>
          <a:p>
            <a:r>
              <a:rPr lang="en-US"/>
              <a:t>TEST - Windsurfing &amp; Kiteboad Racing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9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+ intro + definition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B9AC5-1052-F949-AE98-722AF833E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2764"/>
            <a:ext cx="8653347" cy="725487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1" y="3691220"/>
            <a:ext cx="4536376" cy="2543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00"/>
            </a:lvl1pPr>
            <a:lvl2pPr marL="457200" indent="0">
              <a:lnSpc>
                <a:spcPct val="100000"/>
              </a:lnSpc>
              <a:buNone/>
              <a:defRPr sz="1900"/>
            </a:lvl2pPr>
            <a:lvl3pPr marL="914400" indent="0">
              <a:lnSpc>
                <a:spcPct val="100000"/>
              </a:lnSpc>
              <a:buNone/>
              <a:defRPr sz="1900"/>
            </a:lvl3pPr>
            <a:lvl4pPr marL="1371600" indent="0">
              <a:lnSpc>
                <a:spcPct val="100000"/>
              </a:lnSpc>
              <a:buNone/>
              <a:defRPr sz="1900"/>
            </a:lvl4pPr>
            <a:lvl5pPr marL="1828800" indent="0">
              <a:lnSpc>
                <a:spcPct val="100000"/>
              </a:lnSpc>
              <a:buNone/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A1EB96-5F60-A943-977F-61863D22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50" y="2965758"/>
            <a:ext cx="4536337" cy="725487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61DA3-D837-5B4D-8DFD-5595907BA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1406525"/>
            <a:ext cx="8653462" cy="576263"/>
          </a:xfrm>
        </p:spPr>
        <p:txBody>
          <a:bodyPr anchor="t"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 marL="457200" indent="0">
              <a:buNone/>
              <a:defRPr b="1">
                <a:solidFill>
                  <a:schemeClr val="accent5"/>
                </a:solidFill>
              </a:defRPr>
            </a:lvl2pPr>
            <a:lvl3pPr marL="914400" indent="0">
              <a:buNone/>
              <a:defRPr b="1">
                <a:solidFill>
                  <a:schemeClr val="accent5"/>
                </a:solidFill>
              </a:defRPr>
            </a:lvl3pPr>
            <a:lvl4pPr marL="1371600" indent="0">
              <a:buNone/>
              <a:defRPr b="1">
                <a:solidFill>
                  <a:schemeClr val="accent5"/>
                </a:solidFill>
              </a:defRPr>
            </a:lvl4pPr>
            <a:lvl5pPr marL="1828800" indent="0">
              <a:buNone/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733D018-EBAF-6D4F-B45E-1F9E7DD895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1080" y="2965758"/>
            <a:ext cx="3868995" cy="32683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+ definition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1" y="2966190"/>
            <a:ext cx="8651758" cy="3268356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sz="1900"/>
            </a:lvl1pPr>
            <a:lvl2pPr marL="457200" indent="0">
              <a:lnSpc>
                <a:spcPct val="100000"/>
              </a:lnSpc>
              <a:buNone/>
              <a:defRPr sz="1900"/>
            </a:lvl2pPr>
            <a:lvl3pPr marL="914400" indent="0">
              <a:lnSpc>
                <a:spcPct val="100000"/>
              </a:lnSpc>
              <a:buNone/>
              <a:defRPr sz="1900"/>
            </a:lvl3pPr>
            <a:lvl4pPr marL="1371600" indent="0">
              <a:lnSpc>
                <a:spcPct val="100000"/>
              </a:lnSpc>
              <a:buNone/>
              <a:defRPr sz="1900"/>
            </a:lvl4pPr>
            <a:lvl5pPr marL="1828800" indent="0">
              <a:lnSpc>
                <a:spcPct val="100000"/>
              </a:lnSpc>
              <a:buNone/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A1EB96-5F60-A943-977F-61863D22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50" y="2240703"/>
            <a:ext cx="8653308" cy="725487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61DA3-D837-5B4D-8DFD-5595907BA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1406525"/>
            <a:ext cx="8653462" cy="576263"/>
          </a:xfrm>
        </p:spPr>
        <p:txBody>
          <a:bodyPr anchor="t"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 marL="457200" indent="0">
              <a:buNone/>
              <a:defRPr b="1">
                <a:solidFill>
                  <a:schemeClr val="accent5"/>
                </a:solidFill>
              </a:defRPr>
            </a:lvl2pPr>
            <a:lvl3pPr marL="914400" indent="0">
              <a:buNone/>
              <a:defRPr b="1">
                <a:solidFill>
                  <a:schemeClr val="accent5"/>
                </a:solidFill>
              </a:defRPr>
            </a:lvl3pPr>
            <a:lvl4pPr marL="1371600" indent="0">
              <a:buNone/>
              <a:defRPr b="1">
                <a:solidFill>
                  <a:schemeClr val="accent5"/>
                </a:solidFill>
              </a:defRPr>
            </a:lvl4pPr>
            <a:lvl5pPr marL="1828800" indent="0">
              <a:buNone/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71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+ no title definition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1" y="2966190"/>
            <a:ext cx="8651758" cy="3268356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sz="1900"/>
            </a:lvl1pPr>
            <a:lvl2pPr marL="457200" indent="0">
              <a:lnSpc>
                <a:spcPct val="100000"/>
              </a:lnSpc>
              <a:buNone/>
              <a:defRPr sz="1900"/>
            </a:lvl2pPr>
            <a:lvl3pPr marL="914400" indent="0">
              <a:lnSpc>
                <a:spcPct val="100000"/>
              </a:lnSpc>
              <a:buNone/>
              <a:defRPr sz="1900"/>
            </a:lvl3pPr>
            <a:lvl4pPr marL="1371600" indent="0">
              <a:lnSpc>
                <a:spcPct val="100000"/>
              </a:lnSpc>
              <a:buNone/>
              <a:defRPr sz="1900"/>
            </a:lvl4pPr>
            <a:lvl5pPr marL="1828800" indent="0">
              <a:lnSpc>
                <a:spcPct val="100000"/>
              </a:lnSpc>
              <a:buNone/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61DA3-D837-5B4D-8DFD-5595907BA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1406525"/>
            <a:ext cx="8653462" cy="576263"/>
          </a:xfrm>
        </p:spPr>
        <p:txBody>
          <a:bodyPr anchor="t"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 marL="457200" indent="0">
              <a:buNone/>
              <a:defRPr b="1">
                <a:solidFill>
                  <a:schemeClr val="accent5"/>
                </a:solidFill>
              </a:defRPr>
            </a:lvl2pPr>
            <a:lvl3pPr marL="914400" indent="0">
              <a:buNone/>
              <a:defRPr b="1">
                <a:solidFill>
                  <a:schemeClr val="accent5"/>
                </a:solidFill>
              </a:defRPr>
            </a:lvl3pPr>
            <a:lvl4pPr marL="1371600" indent="0">
              <a:buNone/>
              <a:defRPr b="1">
                <a:solidFill>
                  <a:schemeClr val="accent5"/>
                </a:solidFill>
              </a:defRPr>
            </a:lvl4pPr>
            <a:lvl5pPr marL="1828800" indent="0">
              <a:buNone/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80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s + definition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1" y="2966190"/>
            <a:ext cx="8651758" cy="3268356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sz="1900"/>
            </a:lvl1pPr>
            <a:lvl2pPr marL="457200" indent="0">
              <a:lnSpc>
                <a:spcPct val="100000"/>
              </a:lnSpc>
              <a:buNone/>
              <a:defRPr sz="1900"/>
            </a:lvl2pPr>
            <a:lvl3pPr marL="914400" indent="0">
              <a:lnSpc>
                <a:spcPct val="100000"/>
              </a:lnSpc>
              <a:buNone/>
              <a:defRPr sz="1900"/>
            </a:lvl3pPr>
            <a:lvl4pPr marL="1371600" indent="0">
              <a:lnSpc>
                <a:spcPct val="100000"/>
              </a:lnSpc>
              <a:buNone/>
              <a:defRPr sz="1900"/>
            </a:lvl4pPr>
            <a:lvl5pPr marL="1828800" indent="0">
              <a:lnSpc>
                <a:spcPct val="100000"/>
              </a:lnSpc>
              <a:buNone/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A1EB96-5F60-A943-977F-61863D22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50" y="2240703"/>
            <a:ext cx="8653308" cy="725487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1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itles + definition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B3EA-7355-A34A-8D95-62F8523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3" y="3679887"/>
            <a:ext cx="4529286" cy="255422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900"/>
            </a:lvl1pPr>
            <a:lvl2pPr marL="457200" indent="0">
              <a:lnSpc>
                <a:spcPct val="100000"/>
              </a:lnSpc>
              <a:buNone/>
              <a:defRPr sz="1900"/>
            </a:lvl2pPr>
            <a:lvl3pPr marL="914400" indent="0">
              <a:lnSpc>
                <a:spcPct val="100000"/>
              </a:lnSpc>
              <a:buNone/>
              <a:defRPr sz="1900"/>
            </a:lvl3pPr>
            <a:lvl4pPr marL="1371600" indent="0">
              <a:lnSpc>
                <a:spcPct val="100000"/>
              </a:lnSpc>
              <a:buNone/>
              <a:defRPr sz="1900"/>
            </a:lvl4pPr>
            <a:lvl5pPr marL="1828800" indent="0">
              <a:lnSpc>
                <a:spcPct val="100000"/>
              </a:lnSpc>
              <a:buNone/>
              <a:defRPr sz="1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0F548-9C1C-9747-8ED0-7958191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294" y="6298159"/>
            <a:ext cx="4733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B3329-BCF7-9F47-B423-C0ECE7D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1758" cy="104149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A1EB96-5F60-A943-977F-61863D22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51" y="2954400"/>
            <a:ext cx="4529248" cy="725487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61DA3-D837-5B4D-8DFD-5595907BA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1406525"/>
            <a:ext cx="8653462" cy="576263"/>
          </a:xfrm>
        </p:spPr>
        <p:txBody>
          <a:bodyPr anchor="t"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 marL="457200" indent="0">
              <a:buNone/>
              <a:defRPr b="1">
                <a:solidFill>
                  <a:schemeClr val="accent5"/>
                </a:solidFill>
              </a:defRPr>
            </a:lvl2pPr>
            <a:lvl3pPr marL="914400" indent="0">
              <a:buNone/>
              <a:defRPr b="1">
                <a:solidFill>
                  <a:schemeClr val="accent5"/>
                </a:solidFill>
              </a:defRPr>
            </a:lvl3pPr>
            <a:lvl4pPr marL="1371600" indent="0">
              <a:buNone/>
              <a:defRPr b="1">
                <a:solidFill>
                  <a:schemeClr val="accent5"/>
                </a:solidFill>
              </a:defRPr>
            </a:lvl4pPr>
            <a:lvl5pPr marL="1828800" indent="0">
              <a:buNone/>
              <a:defRPr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24CF489-B672-ED45-B663-DF8A684F37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1080" y="2965758"/>
            <a:ext cx="3868995" cy="32683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4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52C0-06CD-214B-A849-15B9E5F4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D1AF-4014-A843-89C3-35601F62F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6C962-3C13-3F46-8494-9A88FE602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5305" y="6356348"/>
            <a:ext cx="639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TEST - Windsurfing &amp; Kiteboad Racing Rules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D8F42-0216-C54D-80A2-8E46652BA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49"/>
            <a:ext cx="47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0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52C0-06CD-214B-A849-15B9E5F4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D1AF-4014-A843-89C3-35601F62F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6C962-3C13-3F46-8494-9A88FE602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5305" y="6356348"/>
            <a:ext cx="639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TEST - Windsurfing &amp; Kiteboad Racing Rules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D8F42-0216-C54D-80A2-8E46652BA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49"/>
            <a:ext cx="47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8FF643-AAF0-E84C-B6E6-938C25B5E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0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A6C7-653E-4548-8547-08F95ED7B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478" y="1617134"/>
            <a:ext cx="4339071" cy="1155907"/>
          </a:xfrm>
        </p:spPr>
        <p:txBody>
          <a:bodyPr anchor="b"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8358F-BC09-E640-BE0D-2E399B1BD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478" y="2773042"/>
            <a:ext cx="4339071" cy="1638093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Windsurfing &amp; Kiteboard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Racing Rules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2021-2024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8F91B-C397-5C4F-81CA-953CBCD519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44" y="560713"/>
            <a:ext cx="1169989" cy="7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721A5B-1318-9240-B912-6F3347F3B2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a board touches a mark she must take a 360° </a:t>
            </a:r>
            <a:br>
              <a:rPr lang="en-US" dirty="0"/>
            </a:br>
            <a:r>
              <a:rPr lang="en-US" dirty="0"/>
              <a:t>Turn Penalty with no requirement for tacks or </a:t>
            </a:r>
            <a:r>
              <a:rPr lang="en-US" dirty="0" err="1"/>
              <a:t>gybes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A471-4C2A-8F47-A3CA-AF89F01619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Boards are permitted to touch a mark  but shall not hold on to it.</a:t>
            </a:r>
          </a:p>
          <a:p>
            <a:pPr>
              <a:lnSpc>
                <a:spcPct val="120000"/>
              </a:lnSpc>
            </a:pPr>
            <a:r>
              <a:rPr lang="en-US" dirty="0"/>
              <a:t>RRS B31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2C047-A1FC-A849-B5CB-7865BDE6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E52116-3E62-6245-83F9-49F139DB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140C28-9B0D-6441-8BA1-3E98112C6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28406-8E33-2F4E-88FA-299D5D43B156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A2937-73C0-064C-9B37-6A00545A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5E57-25C0-8847-9533-AE496A66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10DA-E8A1-C946-A080-F3EC86FA2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a kiteboard touches a windward mark while racing, </a:t>
            </a:r>
            <a:br>
              <a:rPr lang="en-US" dirty="0"/>
            </a:br>
            <a:r>
              <a:rPr lang="en-US" dirty="0"/>
              <a:t>she must take a penalty.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C9BD5-8E79-3646-B462-8880087DEE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While </a:t>
            </a:r>
            <a:r>
              <a:rPr lang="en-US" i="1" dirty="0"/>
              <a:t>racing</a:t>
            </a:r>
            <a:r>
              <a:rPr lang="en-US" dirty="0"/>
              <a:t>, a kiteboard shall not touch a windward </a:t>
            </a:r>
            <a:r>
              <a:rPr lang="en-US" i="1" dirty="0"/>
              <a:t>mark</a:t>
            </a:r>
          </a:p>
          <a:p>
            <a:r>
              <a:rPr lang="en-US" dirty="0"/>
              <a:t>RRS F31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92F50-09DE-C04E-8F89-1BB6445F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3A4349-8E59-6249-AAF3-3C098A5E3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59C2-2DD6-7C42-8E82-D96DBF1C4382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5797B-68FC-F043-93BF-CD43F2ED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AC56CF-26D3-FC42-9F5B-1C114673E7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a board is breaking rule of Part 2 she may take a </a:t>
            </a:r>
            <a:br>
              <a:rPr lang="en-US" dirty="0"/>
            </a:br>
            <a:r>
              <a:rPr lang="en-US" dirty="0"/>
              <a:t>One-Turn Penalty which includes one tack and one gybe.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634C7-435D-4648-84D0-53775FD79E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RRS 44.2 is changed, so that Two-Turns Penalty is replaced by a 360°-Turn Penalty with no requirement for tack and gybe.</a:t>
            </a:r>
          </a:p>
          <a:p>
            <a:pPr>
              <a:lnSpc>
                <a:spcPct val="120000"/>
              </a:lnSpc>
            </a:pPr>
            <a:r>
              <a:rPr lang="en-US" dirty="0"/>
              <a:t>RRS B44.2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8BEA-6C4E-3B4D-83AB-7CB5D06A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FA0E43-DF33-F745-9C56-055B6A02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D3E855-CCD0-BB45-8551-711ECAE02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921D1-EC31-1D4D-9A0B-22F90FCE206A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CCDCA-9677-D047-8208-6A4C4473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E84C-7C52-7C4B-B002-488FD44D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836E-3FAA-054C-9882-177F493E36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a kiteboard is breaking rule of Part 2 she may take </a:t>
            </a:r>
            <a:br>
              <a:rPr lang="en-US" dirty="0"/>
            </a:br>
            <a:r>
              <a:rPr lang="en-US" dirty="0"/>
              <a:t>a One-Turn Penalty by her hull appendage in the water, which includes also one tack and one gybe.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4CDA9-180C-5F46-8829-1C57600707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RRS 44.2 is changed, so that Two-Turn Penalty is replaced by One-Turn Penalty and the turn shall be made with her hull </a:t>
            </a:r>
            <a:r>
              <a:rPr lang="en-US" u="sng" dirty="0"/>
              <a:t>appendage</a:t>
            </a:r>
            <a:r>
              <a:rPr lang="en-US" dirty="0"/>
              <a:t> in the water.</a:t>
            </a:r>
          </a:p>
          <a:p>
            <a:pPr>
              <a:lnSpc>
                <a:spcPct val="110000"/>
              </a:lnSpc>
            </a:pPr>
            <a:r>
              <a:rPr lang="en-US" dirty="0"/>
              <a:t>Also the turn shall include one completed tack and </a:t>
            </a:r>
            <a:br>
              <a:rPr lang="en-US" dirty="0"/>
            </a:br>
            <a:r>
              <a:rPr lang="en-US" dirty="0"/>
              <a:t>one completed gybe.</a:t>
            </a:r>
          </a:p>
          <a:p>
            <a:pPr>
              <a:lnSpc>
                <a:spcPct val="110000"/>
              </a:lnSpc>
            </a:pPr>
            <a:r>
              <a:rPr lang="en-US" dirty="0"/>
              <a:t>RRS B44.2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B7F1A-1177-E040-96A5-2FE53670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5C2986-42EB-3148-8E18-F52A382D9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97097-B228-5846-8CF4-C595C5B966BE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FA051F-E95D-574C-B232-B93B1211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5AC1-9540-054E-8BE8-A3900C82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C2937-90A6-BB4E-BEBE-B683F0488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 board that breaks a rule of Part 2 while </a:t>
            </a:r>
            <a:br>
              <a:rPr lang="en-US" dirty="0"/>
            </a:br>
            <a:r>
              <a:rPr lang="en-US" dirty="0"/>
              <a:t>racing may exonerate herself by promptly taking </a:t>
            </a:r>
            <a:br>
              <a:rPr lang="en-US" dirty="0"/>
            </a:br>
            <a:r>
              <a:rPr lang="en-US" dirty="0"/>
              <a:t>a 360°- Turn Penalty by board only.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F9506-221A-E246-8C30-2A23CDC683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A board may take a 360°-Turn Penalty if she did not cause injury or </a:t>
            </a:r>
            <a:r>
              <a:rPr lang="en-US" u="sng" dirty="0"/>
              <a:t>serious</a:t>
            </a:r>
            <a:r>
              <a:rPr lang="en-US" dirty="0"/>
              <a:t> damage or gain a significant advantage by her breach.</a:t>
            </a:r>
          </a:p>
          <a:p>
            <a:pPr>
              <a:lnSpc>
                <a:spcPct val="110000"/>
              </a:lnSpc>
            </a:pPr>
            <a:r>
              <a:rPr lang="en-US" dirty="0"/>
              <a:t>RRS B44.1.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BE40A-7E6B-D244-8342-04379A81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E64B2-A5A7-654A-B111-C271A39C8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B9172-424F-EF40-A5E5-B7E5DAB6180D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1BA30-71CD-D842-A24B-6A12BEC5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6AD57A-36B2-6D42-91BA-F2CB878B4D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protest a board for an incident in the racing area, a board shall hail “Protest” and raising her hand.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A198-C246-0446-BF91-ECFB686CE5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board needs only to hail “Protest” at the time; there is no requirement to raise a hand.</a:t>
            </a:r>
          </a:p>
          <a:p>
            <a:r>
              <a:rPr lang="en-US" dirty="0"/>
              <a:t>Windsurfing RRS B61.1(a) </a:t>
            </a:r>
          </a:p>
          <a:p>
            <a:r>
              <a:rPr lang="en-US" dirty="0"/>
              <a:t>Kiteboarding RRS F61.1(a)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3D956-B27D-7244-B263-AEDA8B74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4DB725-D139-C047-8449-3016AF1C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C39DC-3600-7E40-A7CE-1F2208D9B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1828B-F241-914F-A96B-CD9A0C490F6B}"/>
              </a:ext>
            </a:extLst>
          </p:cNvPr>
          <p:cNvSpPr txBox="1"/>
          <p:nvPr/>
        </p:nvSpPr>
        <p:spPr>
          <a:xfrm>
            <a:off x="10637938" y="1574141"/>
            <a:ext cx="119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Wind/Kite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EE9BD5-37CC-6347-909F-656A4FAA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DBF0-DAC9-8C42-90DA-8E808408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40BC-4B59-4F42-BF81-79E77C10E1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protest by a board is invalid without informing the race committee as soon as practicable after she finishes or retires.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D7D37-C885-1B41-B703-F929AFE567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board shall also inform the race committee of her intention to protest as soon as practicable after she </a:t>
            </a:r>
            <a:r>
              <a:rPr lang="en-US" i="1" dirty="0"/>
              <a:t>finishes</a:t>
            </a:r>
            <a:r>
              <a:rPr lang="en-US" dirty="0"/>
              <a:t> or retires.</a:t>
            </a:r>
          </a:p>
          <a:p>
            <a:r>
              <a:rPr lang="en-US" dirty="0"/>
              <a:t>RRS B61.1(a)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C8B25-F309-7949-B2FA-C03B704B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5BF571-1507-CA4A-A18A-BD95B4500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7B9F7-4782-814B-9B17-CAB5E27B412A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75B61-A223-614E-B701-82E73270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755DC-8458-5347-8669-AE95BC81E4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requirement for a board to report a protest to the race committee must be written in the Sailing Instructions.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331A1-D9A4-404D-B336-467502C9A8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requirement to inform RC is written in rules and need not be repeated in the SI’s.</a:t>
            </a:r>
          </a:p>
          <a:p>
            <a:r>
              <a:rPr lang="en-US" dirty="0"/>
              <a:t>RRS B61.1(a)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8A93C-DF41-724D-933A-F5DC0BAA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1E3FF-FE5C-844C-A690-7BAED249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45DEC8-E12D-8442-80ED-F673870F6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18275-8CEB-AF40-9462-A7E92CCD5C1E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94DBC-2B47-174C-9CC5-7160625C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51A1-5B12-8749-BD7A-110F04AD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3D43-80C7-4D44-AE31-FA85B14189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requirement for a kiteboard to report a protest to the race committee must be written in the Sailing Instructions.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A3E3D-7A5E-4C4F-96F5-E978271E30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requirement to inform RC is not written in rules for Kiteboards so to apply this rule, it shall be written in SI’s.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865C2-2BFA-3A4E-967E-46A46FF2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536EC0-0CBE-DA4C-9A43-F0A4F3CAE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D4F8B-A67E-CC4D-9A79-FC063A27661D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1A1A9-E261-1142-AEF3-C2E66B04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E5E835-5D3F-5542-9E3C-1A59102B16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windsurfing board is capsized when </a:t>
            </a:r>
            <a:br>
              <a:rPr lang="en-US" dirty="0"/>
            </a:br>
            <a:r>
              <a:rPr lang="en-US" dirty="0"/>
              <a:t>the top of mast is in the water.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3076-0E38-4347-AFCA-1F4E2A4CA1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board is </a:t>
            </a:r>
            <a:r>
              <a:rPr lang="en-US" i="1" dirty="0"/>
              <a:t>capsized</a:t>
            </a:r>
            <a:r>
              <a:rPr lang="en-US" dirty="0"/>
              <a:t> when she is not under control because her sail or competitor is in the water.</a:t>
            </a:r>
          </a:p>
          <a:p>
            <a:r>
              <a:rPr lang="en-US" dirty="0"/>
              <a:t>RRS Appendix B Definition </a:t>
            </a:r>
            <a:r>
              <a:rPr lang="en-US" i="1" dirty="0"/>
              <a:t>Capsized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FFD28-40D7-C441-BAFB-A7BC9D6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55B8B6-4FE6-AF4A-B8B6-1103065F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20683-3AC9-9D4B-9C93-E2A405254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6597F-46B9-5248-B56E-1F6FFEFEF37C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F321A6-8E7D-094F-BBF3-56B66D32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98F62-4C68-E842-954B-B1A1C056F4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Zone for windsurfing is 2 board lengths.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97386-A030-0F45-B1CE-5E2B7A76C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9083" y="3568930"/>
            <a:ext cx="6715231" cy="2665616"/>
          </a:xfrm>
        </p:spPr>
        <p:txBody>
          <a:bodyPr>
            <a:noAutofit/>
          </a:bodyPr>
          <a:lstStyle/>
          <a:p>
            <a:r>
              <a:rPr lang="en-US" dirty="0"/>
              <a:t>There is no </a:t>
            </a:r>
            <a:r>
              <a:rPr lang="en-US" i="1" dirty="0"/>
              <a:t>Zone</a:t>
            </a:r>
            <a:r>
              <a:rPr lang="en-US" dirty="0"/>
              <a:t> for windsurfing</a:t>
            </a:r>
          </a:p>
          <a:p>
            <a:r>
              <a:rPr lang="en-US" dirty="0"/>
              <a:t>Definition </a:t>
            </a:r>
            <a:r>
              <a:rPr lang="en-US" i="1" dirty="0"/>
              <a:t>Zone</a:t>
            </a:r>
            <a:r>
              <a:rPr lang="en-US" dirty="0"/>
              <a:t> is deleted</a:t>
            </a:r>
          </a:p>
          <a:p>
            <a:r>
              <a:rPr lang="en-US" dirty="0"/>
              <a:t>Rule 18 begins apply between boards when one of them is “</a:t>
            </a:r>
            <a:r>
              <a:rPr lang="en-US" i="1" dirty="0"/>
              <a:t>rounding or passing</a:t>
            </a:r>
            <a:r>
              <a:rPr lang="en-US" dirty="0"/>
              <a:t>”. This is observed when a board begins to maneuver to round or pass the mark. </a:t>
            </a:r>
          </a:p>
          <a:p>
            <a:r>
              <a:rPr lang="en-US" dirty="0"/>
              <a:t>RRS Appendix B definition ‘</a:t>
            </a:r>
            <a:r>
              <a:rPr lang="en-US" i="1" dirty="0"/>
              <a:t>Rounding or Passing</a:t>
            </a:r>
            <a:r>
              <a:rPr lang="en-US" dirty="0"/>
              <a:t>’</a:t>
            </a:r>
          </a:p>
          <a:p>
            <a:r>
              <a:rPr lang="en-US" dirty="0"/>
              <a:t>RRS B18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EC321-6B82-4841-995E-FE91315B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67329C-E52A-484E-82FD-FD877832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53AF14-580D-5A4C-AC6B-E2A5CFD62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36436-8C20-4343-9E3B-DC792381A8B8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7A68E-4E0E-CE45-9C50-C65CE7156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86ACCF-7ED1-EB49-81C4-D080539ADC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kiteboard is not capsized when her lines of kite are tangled with another kiteboard’s lines, but the kite has not yet fallen into the water.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C4AAA-8D26-2A49-AAE4-8B475E1CA2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 kiteboard is capsized when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Her kite is in the water.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Her lines are tangled with another kiteboard’s lines.</a:t>
            </a:r>
          </a:p>
          <a:p>
            <a:r>
              <a:rPr lang="en-US" dirty="0"/>
              <a:t>RRS Appendix F Definition </a:t>
            </a:r>
            <a:r>
              <a:rPr lang="en-US" i="1" dirty="0"/>
              <a:t>Capsized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98376-5628-224E-9830-B9089F79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608A9-EAC3-F342-B081-D0B4495E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990EB-E6C3-7C4B-A116-C157F3932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F0E55-D19F-964A-9F3E-338C994899B6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4E72C-94F3-2F48-9E7B-C4B988CF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E77A5-4FC5-AE44-B6D8-BE88488D0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 kiteboard finishes when any part of her hull or the competitor crosses the finishing line from the course side, even when competitor is not in contact with the hull.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92C10-A768-064F-99AB-28CB5A9587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kiteboard finishes when, while the </a:t>
            </a:r>
            <a:r>
              <a:rPr lang="en-US" u="sng" dirty="0"/>
              <a:t>competitor is in contact with the hull</a:t>
            </a:r>
            <a:r>
              <a:rPr lang="en-US" dirty="0"/>
              <a:t>, any part of her hull, or the competitor, crosses the finishing line from the course side.</a:t>
            </a:r>
          </a:p>
          <a:p>
            <a:r>
              <a:rPr lang="en-US" dirty="0"/>
              <a:t>RRS Appendix F Definition </a:t>
            </a:r>
            <a:r>
              <a:rPr lang="en-US" i="1" dirty="0"/>
              <a:t>Finish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11D26-4813-4A45-8DE0-6B1D3973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812FCE-5222-E147-84C6-9CBAC951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18B2A-2B7A-B043-96AF-683C55431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A6328-2D83-5A4D-801D-48940E20A906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CD925-3AC3-124C-89F2-3FF5E93DE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E246-63AE-A941-BB47-5F8875BD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CA29-A387-F24A-862F-55E6227D8F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board is entitled to redress when she capsizes because </a:t>
            </a:r>
            <a:br>
              <a:rPr lang="en-US" dirty="0"/>
            </a:br>
            <a:r>
              <a:rPr lang="en-US" dirty="0"/>
              <a:t>of the action of a board that was breaking a rule of Part 2, even if there is no damage or injury.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FBDCB-C970-6D43-BA77-1E9B5C70C5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board is entitled to redress when she </a:t>
            </a:r>
            <a:r>
              <a:rPr lang="en-US" i="1" dirty="0"/>
              <a:t>capsizes</a:t>
            </a:r>
            <a:r>
              <a:rPr lang="en-US" dirty="0"/>
              <a:t> because of the action of a board that was breaking </a:t>
            </a:r>
            <a:br>
              <a:rPr lang="en-US" dirty="0"/>
            </a:br>
            <a:r>
              <a:rPr lang="en-US" dirty="0"/>
              <a:t>a rule of Part 2 and took the appropriate penalty or </a:t>
            </a:r>
            <a:br>
              <a:rPr lang="en-US" dirty="0"/>
            </a:br>
            <a:r>
              <a:rPr lang="en-US" dirty="0"/>
              <a:t>was penalized</a:t>
            </a:r>
          </a:p>
          <a:p>
            <a:r>
              <a:rPr lang="en-US" dirty="0"/>
              <a:t>RRS B62.1(b)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E8DD7-A09E-454F-A985-A8D9C374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563BD4-E19A-AF45-AC03-BF021B371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830F9-7DD5-3F4B-9A42-7186B809892D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1B192-2036-AD4E-9043-53795D8A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3785E-F383-C946-88AA-95738CCEA1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kiteboard is entitled to redress when she capsizes because of the action of a kiteboard that was breaking a rule of Part 2, even if there is no damage or injury.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DC17-F789-AF46-8910-EF6A97882F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kiteboard is not entitled to redress just for a capsize.</a:t>
            </a:r>
          </a:p>
          <a:p>
            <a:r>
              <a:rPr lang="en-US" dirty="0"/>
              <a:t>A ’standard’ RRS 62.1(b) applies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E2A85-0F70-2244-8A92-C29FE110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BF3BD3-8627-5C49-86FF-A3D4709C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8E99FD-84FF-764E-BB22-C92BF8EBA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6BD73-0AEE-FD4D-802B-8CDACAD33CE9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04494-B063-144B-9DB6-C22B4E39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CDC5-DC3E-014F-82FF-16A6A112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89EE-ED73-C04B-833A-F2D14AE900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 windsurfing and kiteboarding events, when it is </a:t>
            </a:r>
            <a:br>
              <a:rPr lang="en-US" dirty="0"/>
            </a:br>
            <a:r>
              <a:rPr lang="en-US" dirty="0"/>
              <a:t>stated in the Sailing Instructions, the Race Committee </a:t>
            </a:r>
            <a:br>
              <a:rPr lang="en-US" dirty="0"/>
            </a:br>
            <a:r>
              <a:rPr lang="en-US" dirty="0"/>
              <a:t>may give oral instructions ashore.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8C27E-3C5E-6549-A545-B64644C298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For both windsurfing and kiteboarding events RRS 90.2(c) is changed to, “Oral instructions may be given only if the procedure is stated in the sailing instructions.”</a:t>
            </a:r>
          </a:p>
          <a:p>
            <a:r>
              <a:rPr lang="en-US" dirty="0"/>
              <a:t>Windsurfing RRS B90.2(c)</a:t>
            </a:r>
          </a:p>
          <a:p>
            <a:r>
              <a:rPr lang="en-US" dirty="0"/>
              <a:t>Kiteboard RRS F90.2(c)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B289F-EC88-AA41-9A24-3B2CC0A6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83840-9838-BC47-877F-7B80CE81B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0E08A-ECE8-EB44-B0FC-5F73326BD643}"/>
              </a:ext>
            </a:extLst>
          </p:cNvPr>
          <p:cNvSpPr txBox="1"/>
          <p:nvPr/>
        </p:nvSpPr>
        <p:spPr>
          <a:xfrm>
            <a:off x="10637938" y="1574141"/>
            <a:ext cx="119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Wind/Kite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73B28-88DE-E74A-950D-BD6E648E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D9FC19-0E1E-0A4C-B8EE-FFD5BCA6A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a Windsurfing race in light wind a competitor may lay on the board and paddle with their hands to finish the race.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A765-612D-DA48-968F-4B549B2841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board shall not be propelled by paddling, swimming or walking.</a:t>
            </a:r>
          </a:p>
          <a:p>
            <a:r>
              <a:rPr lang="en-US" dirty="0"/>
              <a:t>RRS B42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3C52C-29E5-E544-B901-0EB00EBA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CC28C1-943C-2D47-B2BC-31BD52D9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9D5AD9-7999-F144-8A0F-1F11B6F3C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2CA39-55BE-FD48-B1E0-D70EB629FB60}"/>
              </a:ext>
            </a:extLst>
          </p:cNvPr>
          <p:cNvSpPr txBox="1"/>
          <p:nvPr/>
        </p:nvSpPr>
        <p:spPr>
          <a:xfrm>
            <a:off x="10637938" y="1574141"/>
            <a:ext cx="119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71EDC-D2C6-794C-8805-AB15A5CD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0884-4766-3D44-AB09-B159ADC9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D46A-C38C-A347-BECB-D421ED4066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break a tie in the series-score between two or more </a:t>
            </a:r>
            <a:br>
              <a:rPr lang="en-US" dirty="0"/>
            </a:br>
            <a:r>
              <a:rPr lang="en-US" dirty="0"/>
              <a:t>windsurfing boards, the first option is use their best excluded score.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00CC1-2DD6-0149-B930-0BCB725392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Windsurfers start to break ties by ranking boards in order of their best excluded race score.</a:t>
            </a:r>
          </a:p>
          <a:p>
            <a:r>
              <a:rPr lang="en-US" dirty="0"/>
              <a:t>RRS Appendix B A8.1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5F1BD-412E-4648-A88C-D2DEFA54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EEA81D-59F8-FB47-9FEF-55F477750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C8ED2-B475-194F-A17E-023E06D7C8AC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04F88-4C2E-1E47-AA36-A07D228A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92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75385F-507D-9C45-8F9E-1AE416A8AA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is no Zone for kiteboarding.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12B0-C136-894B-8B15-57ED4C9548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There is a </a:t>
            </a:r>
            <a:r>
              <a:rPr lang="en-US" i="1" dirty="0"/>
              <a:t>Zone</a:t>
            </a:r>
            <a:r>
              <a:rPr lang="en-US" dirty="0"/>
              <a:t> for kiteboarding</a:t>
            </a:r>
          </a:p>
          <a:p>
            <a:r>
              <a:rPr lang="en-US" dirty="0"/>
              <a:t>The area around the mark within a distance </a:t>
            </a:r>
            <a:br>
              <a:rPr lang="en-US" dirty="0"/>
            </a:br>
            <a:r>
              <a:rPr lang="en-US" dirty="0"/>
              <a:t>of </a:t>
            </a:r>
            <a:r>
              <a:rPr lang="en-US" u="sng" dirty="0"/>
              <a:t>30 meters</a:t>
            </a:r>
          </a:p>
          <a:p>
            <a:r>
              <a:rPr lang="en-US" dirty="0"/>
              <a:t>A kiteboard is in the </a:t>
            </a:r>
            <a:r>
              <a:rPr lang="en-US" i="1" dirty="0"/>
              <a:t>zone</a:t>
            </a:r>
            <a:r>
              <a:rPr lang="en-US" dirty="0"/>
              <a:t> when any part of her </a:t>
            </a:r>
            <a:br>
              <a:rPr lang="en-US" dirty="0"/>
            </a:br>
            <a:r>
              <a:rPr lang="en-US" u="sng" dirty="0"/>
              <a:t>hull</a:t>
            </a:r>
            <a:r>
              <a:rPr lang="en-US" dirty="0"/>
              <a:t> is in the </a:t>
            </a:r>
            <a:r>
              <a:rPr lang="en-US" i="1" dirty="0"/>
              <a:t>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DFBC8-F8C1-974B-B42C-36A7A200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103A32-2E4D-2443-B4D9-073AE791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054B4B-0F62-274C-A1B6-19580702B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E595C-B974-924F-A4A7-BE2912DCCEEE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2C35A-C720-404E-ABBE-84F954AD8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0717D6-0158-5C45-A5D5-6D6506CC15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Windsurfing boards are permitted to slow down by dropping their sail into the water when approaching to start.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DD8D-2147-E84A-B55D-900D1CD5BA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 the last minute before her starting signal, </a:t>
            </a:r>
            <a:br>
              <a:rPr lang="en-US" dirty="0"/>
            </a:br>
            <a:r>
              <a:rPr lang="en-US" dirty="0"/>
              <a:t>a board shall have her sail out of the water and in a normal position, except when </a:t>
            </a:r>
            <a:r>
              <a:rPr lang="en-US" u="sng" dirty="0"/>
              <a:t>accidentally</a:t>
            </a:r>
            <a:r>
              <a:rPr lang="en-US" dirty="0"/>
              <a:t> </a:t>
            </a:r>
            <a:r>
              <a:rPr lang="en-US" i="1" dirty="0"/>
              <a:t>capsized</a:t>
            </a:r>
            <a:r>
              <a:rPr lang="en-US" dirty="0"/>
              <a:t>.</a:t>
            </a:r>
            <a:endParaRPr lang="en-US" sz="1400" i="1" dirty="0"/>
          </a:p>
          <a:p>
            <a:r>
              <a:rPr lang="en-US" sz="1800" dirty="0"/>
              <a:t>RRS B23.3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C254A-5A33-3C46-BB32-6DA93177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B133A3-047A-3049-90B2-40FBC251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A8062D-3AC2-D649-B7C0-9F8548CEC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AD4D1-5A64-3C4D-81B2-A25DAD0CB538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4368E-B28D-1F43-9CAE-760D9DABA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7CA2-7C0B-9542-BC6B-7DAF73AE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93A5F-1E59-764D-BE7D-9AA9E6D158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If a kiteboard clear astern becomes overlapped within two </a:t>
            </a:r>
            <a:br>
              <a:rPr lang="en-GB" dirty="0"/>
            </a:br>
            <a:r>
              <a:rPr lang="en-GB" dirty="0"/>
              <a:t>of her hull lengths to leeward of a board on the same tack, </a:t>
            </a:r>
            <a:br>
              <a:rPr lang="en-GB" dirty="0"/>
            </a:br>
            <a:r>
              <a:rPr lang="en-GB" dirty="0"/>
              <a:t>she may sail above her proper course.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BB60D-02F2-AE46-92A8-3F70F7B7F6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Rule 17 is deleted.</a:t>
            </a:r>
          </a:p>
          <a:p>
            <a:r>
              <a:rPr lang="en-US" dirty="0"/>
              <a:t>RRS F17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52D51-7E12-6346-9D91-1DC2743D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EEB155-366A-BE47-9FBD-4DCE7BCEA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6BCDD-AB7D-C141-A565-33EAD0332840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2CF27-4371-164E-BF1E-F9F678D40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23B661-5EDD-7A4E-9DE6-9609887DEB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RRS 17 is deleted also for windsurfing.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25-484F-7C44-A237-DE2CD4059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9084" y="3568928"/>
            <a:ext cx="6779576" cy="30943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RRS 17 applies but it is changed by Appendix B.</a:t>
            </a:r>
          </a:p>
          <a:p>
            <a:pPr>
              <a:lnSpc>
                <a:spcPct val="110000"/>
              </a:lnSpc>
            </a:pPr>
            <a:r>
              <a:rPr lang="en-US" dirty="0"/>
              <a:t>When at the warning signal, the course to the </a:t>
            </a:r>
            <a:r>
              <a:rPr lang="en-US" u="sng" dirty="0"/>
              <a:t>first </a:t>
            </a:r>
            <a:r>
              <a:rPr lang="en-US" i="1" u="sng" dirty="0"/>
              <a:t>mark</a:t>
            </a:r>
            <a:r>
              <a:rPr lang="en-US" dirty="0"/>
              <a:t> is approx. 90 degrees (</a:t>
            </a:r>
            <a:r>
              <a:rPr lang="en-US" u="sng" dirty="0"/>
              <a:t>reaching start</a:t>
            </a:r>
            <a:r>
              <a:rPr lang="en-US" dirty="0"/>
              <a:t>) from the true wind, a board </a:t>
            </a:r>
            <a:r>
              <a:rPr lang="en-US" i="1" dirty="0"/>
              <a:t>overlapped</a:t>
            </a:r>
            <a:r>
              <a:rPr lang="en-US" dirty="0"/>
              <a:t> to </a:t>
            </a:r>
            <a:r>
              <a:rPr lang="en-US" i="1" dirty="0"/>
              <a:t>leeward</a:t>
            </a:r>
            <a:r>
              <a:rPr lang="en-US" dirty="0"/>
              <a:t> of another board on the same </a:t>
            </a:r>
            <a:r>
              <a:rPr lang="en-US" i="1" dirty="0"/>
              <a:t>tack</a:t>
            </a:r>
            <a:r>
              <a:rPr lang="en-US" dirty="0"/>
              <a:t> during the </a:t>
            </a:r>
            <a:r>
              <a:rPr lang="en-US" u="sng" dirty="0"/>
              <a:t>last 30 sec</a:t>
            </a:r>
            <a:r>
              <a:rPr lang="en-US" dirty="0"/>
              <a:t>. before her starting signal shall not sail above the </a:t>
            </a:r>
            <a:r>
              <a:rPr lang="en-US" u="sng" dirty="0"/>
              <a:t>shortest course to the first </a:t>
            </a:r>
            <a:r>
              <a:rPr lang="en-US" i="1" u="sng" dirty="0"/>
              <a:t>mark</a:t>
            </a:r>
            <a:r>
              <a:rPr lang="en-US" u="sng" dirty="0"/>
              <a:t> </a:t>
            </a:r>
            <a:r>
              <a:rPr lang="en-US" dirty="0"/>
              <a:t>while they remain </a:t>
            </a:r>
            <a:r>
              <a:rPr lang="en-US" i="1" dirty="0"/>
              <a:t>overlapped</a:t>
            </a:r>
            <a:r>
              <a:rPr lang="en-US" dirty="0"/>
              <a:t> if a result the other board would need to take action to avoid contact, unless in doing so she promptly sails astern of the other board.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CB3A7-41D3-C34E-9A61-30CF0158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6BE8F2-7E91-BF4F-A9EF-AA9C3DCB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C8DDB1-79B5-0F4B-9DDE-B0F453A41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687B1-A90D-7448-8162-AA90CCCB97B0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663995-D837-1E43-B870-3B38AB72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6AA8-FCD1-7F49-9E74-9C089EC1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0AA7-C5D5-B94A-8AB9-2FC81D7319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RRS 18.3 – “Tacking in the Zone” is not </a:t>
            </a:r>
            <a:br>
              <a:rPr lang="en-US" dirty="0"/>
            </a:br>
            <a:r>
              <a:rPr lang="en-US" dirty="0"/>
              <a:t>applicable for windsurfing.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5E4C5-E287-8C43-B50C-94D175A07B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Rule 18.3 is deleted - RRS B18.3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5A373-5C37-884C-91FD-B5C7D9B8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ADF30-86A3-C049-B4F3-950C2C36A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44DD9-DB03-B24D-AC93-E1D27183037E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C176A-FC74-5D43-9EAC-82999887F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584498-C3BB-A942-BF48-4AA0EDD240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RRS 18.3 – ”Tacking in the Zone” is deleted for </a:t>
            </a:r>
            <a:br>
              <a:rPr lang="en-US" dirty="0"/>
            </a:br>
            <a:r>
              <a:rPr lang="en-US" dirty="0"/>
              <a:t>kiteboarding as it is not applicable for them.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5BFCB-F51D-064E-A675-7227DC8DC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9083" y="3568929"/>
            <a:ext cx="7041847" cy="3094355"/>
          </a:xfrm>
        </p:spPr>
        <p:txBody>
          <a:bodyPr>
            <a:noAutofit/>
          </a:bodyPr>
          <a:lstStyle/>
          <a:p>
            <a:r>
              <a:rPr lang="en-US" dirty="0"/>
              <a:t>The RRS 18.3 (Tacking and Gybing) applies but it is changed.</a:t>
            </a:r>
          </a:p>
          <a:p>
            <a:r>
              <a:rPr lang="en-US" dirty="0"/>
              <a:t>When an inside </a:t>
            </a:r>
            <a:r>
              <a:rPr lang="en-US" i="1" dirty="0"/>
              <a:t>overlapped</a:t>
            </a:r>
            <a:r>
              <a:rPr lang="en-US" dirty="0"/>
              <a:t> right-of-way kiteboard must change </a:t>
            </a:r>
            <a:r>
              <a:rPr lang="en-US" i="1" dirty="0"/>
              <a:t>tack</a:t>
            </a:r>
            <a:r>
              <a:rPr lang="en-US" dirty="0"/>
              <a:t> at a </a:t>
            </a:r>
            <a:r>
              <a:rPr lang="en-US" i="1" dirty="0"/>
              <a:t>mark</a:t>
            </a:r>
            <a:r>
              <a:rPr lang="en-US" dirty="0"/>
              <a:t> to sail her </a:t>
            </a:r>
            <a:r>
              <a:rPr lang="en-US" i="1" dirty="0"/>
              <a:t>proper course</a:t>
            </a:r>
            <a:r>
              <a:rPr lang="en-US" dirty="0"/>
              <a:t>, until she changes </a:t>
            </a:r>
            <a:r>
              <a:rPr lang="en-US" i="1" dirty="0"/>
              <a:t>tack</a:t>
            </a:r>
            <a:r>
              <a:rPr lang="en-US" dirty="0"/>
              <a:t> she shall sail no farther from the </a:t>
            </a:r>
            <a:r>
              <a:rPr lang="en-US" i="1" dirty="0"/>
              <a:t>mark</a:t>
            </a:r>
            <a:r>
              <a:rPr lang="en-US" dirty="0"/>
              <a:t> than needed to sail that course.</a:t>
            </a:r>
          </a:p>
          <a:p>
            <a:r>
              <a:rPr lang="en-US" dirty="0"/>
              <a:t>RRS 18.3 does not apply at a gate </a:t>
            </a:r>
            <a:r>
              <a:rPr lang="en-US" i="1" dirty="0"/>
              <a:t>mark</a:t>
            </a:r>
            <a:r>
              <a:rPr lang="en-US" dirty="0"/>
              <a:t> or a finishing </a:t>
            </a:r>
            <a:r>
              <a:rPr lang="en-US" i="1" dirty="0"/>
              <a:t>mark</a:t>
            </a:r>
          </a:p>
          <a:p>
            <a:r>
              <a:rPr lang="en-US" dirty="0"/>
              <a:t>A kiteboard shall not be penalized for breaking this rule </a:t>
            </a:r>
            <a:br>
              <a:rPr lang="en-US" dirty="0"/>
            </a:br>
            <a:r>
              <a:rPr lang="en-US" dirty="0"/>
              <a:t>unless the course of another kiteboard was affected by </a:t>
            </a:r>
            <a:br>
              <a:rPr lang="en-US" dirty="0"/>
            </a:br>
            <a:r>
              <a:rPr lang="en-US" dirty="0"/>
              <a:t>the breach of this rule.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03C86-ACC1-0D4E-BD9E-A518A34E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7631A0-C4BC-B440-BD84-C93817AF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D06421-AE52-FA47-AE91-F8484138F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CBE45-7674-4948-8BFD-4592AF98D304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60895-7EF1-2041-9791-74DD1AA2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7101D-8251-6745-A6AD-71CB215A1A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 the windward mark, an inside overlapped right-of-way board is not required to bear away to sail to the downwind mark which is her proper course to sail.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E13F-12F2-674F-A163-7DD020630C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When an inside </a:t>
            </a:r>
            <a:r>
              <a:rPr lang="en-US" i="1" dirty="0"/>
              <a:t>overlapped</a:t>
            </a:r>
            <a:r>
              <a:rPr lang="en-US" dirty="0"/>
              <a:t> right-of-way board must </a:t>
            </a:r>
            <a:r>
              <a:rPr lang="en-US" u="sng" dirty="0"/>
              <a:t>gybe</a:t>
            </a:r>
            <a:r>
              <a:rPr lang="en-US" dirty="0"/>
              <a:t> or </a:t>
            </a:r>
            <a:r>
              <a:rPr lang="en-US" u="sng" dirty="0"/>
              <a:t>bear away</a:t>
            </a:r>
            <a:r>
              <a:rPr lang="en-US" dirty="0"/>
              <a:t> at the </a:t>
            </a:r>
            <a:r>
              <a:rPr lang="en-US" i="1" dirty="0"/>
              <a:t>mark</a:t>
            </a:r>
            <a:r>
              <a:rPr lang="en-US" dirty="0"/>
              <a:t> (except at a gate </a:t>
            </a:r>
            <a:r>
              <a:rPr lang="en-US" i="1" dirty="0"/>
              <a:t>mark</a:t>
            </a:r>
            <a:r>
              <a:rPr lang="en-US" dirty="0"/>
              <a:t>) to sail her </a:t>
            </a:r>
            <a:r>
              <a:rPr lang="en-US" i="1" dirty="0"/>
              <a:t>proper course</a:t>
            </a:r>
            <a:r>
              <a:rPr lang="en-US" dirty="0"/>
              <a:t>, until she </a:t>
            </a:r>
            <a:r>
              <a:rPr lang="en-US" u="sng" dirty="0" err="1"/>
              <a:t>gybes</a:t>
            </a:r>
            <a:r>
              <a:rPr lang="en-US" dirty="0"/>
              <a:t> or </a:t>
            </a:r>
            <a:r>
              <a:rPr lang="en-US" u="sng" dirty="0"/>
              <a:t>bears away</a:t>
            </a:r>
            <a:r>
              <a:rPr lang="en-US" dirty="0"/>
              <a:t> she shall sail no farther from the </a:t>
            </a:r>
            <a:r>
              <a:rPr lang="en-US" i="1" dirty="0"/>
              <a:t>mark</a:t>
            </a:r>
            <a:r>
              <a:rPr lang="en-US" dirty="0"/>
              <a:t> than needed to sail that course.</a:t>
            </a:r>
          </a:p>
          <a:p>
            <a:pPr>
              <a:lnSpc>
                <a:spcPct val="120000"/>
              </a:lnSpc>
            </a:pPr>
            <a:r>
              <a:rPr lang="en-US" dirty="0"/>
              <a:t>RRS B18.4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AEA3F-23B3-8B47-975B-7344AE86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643-AAF0-E84C-B6E6-938C25B5ED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F6346B-CE8E-8A41-BE06-DA9EAEFE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114B53-42EA-6147-BE19-E057257C9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F79A1-AB50-064F-B2E5-A14881959253}"/>
              </a:ext>
            </a:extLst>
          </p:cNvPr>
          <p:cNvSpPr txBox="1"/>
          <p:nvPr/>
        </p:nvSpPr>
        <p:spPr>
          <a:xfrm>
            <a:off x="10867698" y="1609059"/>
            <a:ext cx="7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99F5E9-9452-4941-AD52-D22B6320F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3149655"/>
            <a:ext cx="1864119" cy="18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WS">
      <a:dk1>
        <a:srgbClr val="000000"/>
      </a:dk1>
      <a:lt1>
        <a:srgbClr val="FFFFFF"/>
      </a:lt1>
      <a:dk2>
        <a:srgbClr val="233B8D"/>
      </a:dk2>
      <a:lt2>
        <a:srgbClr val="E7E6E6"/>
      </a:lt2>
      <a:accent1>
        <a:srgbClr val="233B8D"/>
      </a:accent1>
      <a:accent2>
        <a:srgbClr val="D31179"/>
      </a:accent2>
      <a:accent3>
        <a:srgbClr val="BCB5DA"/>
      </a:accent3>
      <a:accent4>
        <a:srgbClr val="F8E500"/>
      </a:accent4>
      <a:accent5>
        <a:srgbClr val="4CB2D6"/>
      </a:accent5>
      <a:accent6>
        <a:srgbClr val="7FCEC9"/>
      </a:accent6>
      <a:hlink>
        <a:srgbClr val="233B8D"/>
      </a:hlink>
      <a:folHlink>
        <a:srgbClr val="C415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S">
      <a:dk1>
        <a:srgbClr val="000000"/>
      </a:dk1>
      <a:lt1>
        <a:srgbClr val="FFFFFF"/>
      </a:lt1>
      <a:dk2>
        <a:srgbClr val="233B8D"/>
      </a:dk2>
      <a:lt2>
        <a:srgbClr val="E7E6E6"/>
      </a:lt2>
      <a:accent1>
        <a:srgbClr val="233B8D"/>
      </a:accent1>
      <a:accent2>
        <a:srgbClr val="D31179"/>
      </a:accent2>
      <a:accent3>
        <a:srgbClr val="BCB5DA"/>
      </a:accent3>
      <a:accent4>
        <a:srgbClr val="F8E500"/>
      </a:accent4>
      <a:accent5>
        <a:srgbClr val="4CB2D6"/>
      </a:accent5>
      <a:accent6>
        <a:srgbClr val="7FCEC9"/>
      </a:accent6>
      <a:hlink>
        <a:srgbClr val="233B8D"/>
      </a:hlink>
      <a:folHlink>
        <a:srgbClr val="C415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1542</Words>
  <Application>Microsoft Macintosh PowerPoint</Application>
  <PresentationFormat>Widescreen</PresentationFormat>
  <Paragraphs>187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Office Theme</vt:lpstr>
      <vt:lpstr>1_Office Theme</vt:lpstr>
      <vt:lpstr>Test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Pili Enrich</dc:creator>
  <cp:lastModifiedBy>Andrus Poksi</cp:lastModifiedBy>
  <cp:revision>150</cp:revision>
  <dcterms:created xsi:type="dcterms:W3CDTF">2019-10-31T13:53:22Z</dcterms:created>
  <dcterms:modified xsi:type="dcterms:W3CDTF">2021-04-18T23:18:56Z</dcterms:modified>
</cp:coreProperties>
</file>